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21"/>
  </p:notesMasterIdLst>
  <p:sldIdLst>
    <p:sldId id="2076138216" r:id="rId7"/>
    <p:sldId id="2085" r:id="rId8"/>
    <p:sldId id="2058" r:id="rId9"/>
    <p:sldId id="1950" r:id="rId10"/>
    <p:sldId id="2086" r:id="rId11"/>
    <p:sldId id="2051" r:id="rId12"/>
    <p:sldId id="2090" r:id="rId13"/>
    <p:sldId id="1997" r:id="rId14"/>
    <p:sldId id="1998" r:id="rId15"/>
    <p:sldId id="2091" r:id="rId16"/>
    <p:sldId id="2092" r:id="rId17"/>
    <p:sldId id="2019" r:id="rId18"/>
    <p:sldId id="2021" r:id="rId19"/>
    <p:sldId id="20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9" autoAdjust="0"/>
    <p:restoredTop sz="94683" autoAdjust="0"/>
  </p:normalViewPr>
  <p:slideViewPr>
    <p:cSldViewPr snapToGrid="0">
      <p:cViewPr varScale="1">
        <p:scale>
          <a:sx n="81" d="100"/>
          <a:sy n="81" d="100"/>
        </p:scale>
        <p:origin x="30" y="90"/>
      </p:cViewPr>
      <p:guideLst/>
    </p:cSldViewPr>
  </p:slideViewPr>
  <p:notesTextViewPr>
    <p:cViewPr>
      <p:scale>
        <a:sx n="1" d="1"/>
        <a:sy n="1" d="1"/>
      </p:scale>
      <p:origin x="0" y="0"/>
    </p:cViewPr>
  </p:notesTextViewPr>
  <p:notesViewPr>
    <p:cSldViewPr snapToGrid="0">
      <p:cViewPr varScale="1">
        <p:scale>
          <a:sx n="68" d="100"/>
          <a:sy n="68" d="100"/>
        </p:scale>
        <p:origin x="2526"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61E419-7E06-497C-896F-1212C24C2FCD}"/>
    <pc:docChg chg="undo custSel addSld delSld modSld addMainMaster">
      <pc:chgData name="Julie Descamp (CLEARWATER GROUP LLC)" userId="5ec9b45e-09f7-4acb-ae45-95f738816775" providerId="ADAL" clId="{1561E419-7E06-497C-896F-1212C24C2FCD}" dt="2020-07-22T19:26:52.778" v="6" actId="47"/>
      <pc:docMkLst>
        <pc:docMk/>
      </pc:docMkLst>
      <pc:sldChg chg="del">
        <pc:chgData name="Julie Descamp (CLEARWATER GROUP LLC)" userId="5ec9b45e-09f7-4acb-ae45-95f738816775" providerId="ADAL" clId="{1561E419-7E06-497C-896F-1212C24C2FCD}" dt="2020-07-22T19:26:52.778" v="6" actId="47"/>
        <pc:sldMkLst>
          <pc:docMk/>
          <pc:sldMk cId="305768716" sldId="2225"/>
        </pc:sldMkLst>
      </pc:sldChg>
      <pc:sldChg chg="modSp add mod">
        <pc:chgData name="Julie Descamp (CLEARWATER GROUP LLC)" userId="5ec9b45e-09f7-4acb-ae45-95f738816775" providerId="ADAL" clId="{1561E419-7E06-497C-896F-1212C24C2FCD}" dt="2020-07-22T19:26:45.393" v="5" actId="6549"/>
        <pc:sldMkLst>
          <pc:docMk/>
          <pc:sldMk cId="633729110" sldId="2076138216"/>
        </pc:sldMkLst>
        <pc:spChg chg="mod">
          <ac:chgData name="Julie Descamp (CLEARWATER GROUP LLC)" userId="5ec9b45e-09f7-4acb-ae45-95f738816775" providerId="ADAL" clId="{1561E419-7E06-497C-896F-1212C24C2FCD}" dt="2020-07-22T19:26:20.285" v="2" actId="20577"/>
          <ac:spMkLst>
            <pc:docMk/>
            <pc:sldMk cId="633729110" sldId="2076138216"/>
            <ac:spMk id="2" creationId="{00000000-0000-0000-0000-000000000000}"/>
          </ac:spMkLst>
        </pc:spChg>
        <pc:spChg chg="mod">
          <ac:chgData name="Julie Descamp (CLEARWATER GROUP LLC)" userId="5ec9b45e-09f7-4acb-ae45-95f738816775" providerId="ADAL" clId="{1561E419-7E06-497C-896F-1212C24C2FCD}" dt="2020-07-22T19:26:45.393"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61E419-7E06-497C-896F-1212C24C2FCD}" dt="2020-07-22T19:26:09.395" v="0" actId="22"/>
        <pc:sldMasterMkLst>
          <pc:docMk/>
          <pc:sldMasterMk cId="87487412" sldId="2147483660"/>
        </pc:sldMasterMkLst>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61E419-7E06-497C-896F-1212C24C2FCD}" dt="2020-07-22T19:26:52.778" v="6" actId="47"/>
        <pc:sldMasterMkLst>
          <pc:docMk/>
          <pc:sldMasterMk cId="662980139" sldId="2147484016"/>
        </pc:sldMasterMkLst>
        <pc:sldLayoutChg chg="del">
          <pc:chgData name="Julie Descamp (CLEARWATER GROUP LLC)" userId="5ec9b45e-09f7-4acb-ae45-95f738816775" providerId="ADAL" clId="{1561E419-7E06-497C-896F-1212C24C2FCD}" dt="2020-07-22T19:26:52.778" v="6"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2DB90-517C-4419-8BD9-A8C18F4E54FA}" type="datetimeFigureOut">
              <a:rPr lang="en-US" smtClean="0"/>
              <a:t>8/14/2020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644-906D-4C18-97DE-0A6C2937C03E}" type="slidenum">
              <a:rPr lang="en-US" smtClean="0"/>
              <a:t>‹#›</a:t>
            </a:fld>
            <a:endParaRPr lang="en-US"/>
          </a:p>
        </p:txBody>
      </p:sp>
    </p:spTree>
    <p:extLst>
      <p:ext uri="{BB962C8B-B14F-4D97-AF65-F5344CB8AC3E}">
        <p14:creationId xmlns:p14="http://schemas.microsoft.com/office/powerpoint/2010/main" val="30274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learn/modules/identity-secure-custom-api/2-secure-api-microsoft-ident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sdn.microsoft.com/Library/Azure/Ad/Graph/api/api-catalo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60570"/>
          </a:xfrm>
        </p:spPr>
        <p:txBody>
          <a:bodyPr/>
          <a:lstStyle/>
          <a:p>
            <a:r>
              <a:rPr lang="ja-jp" dirty="0">
                <a:effectLst/>
              </a:rPr>
              <a:t>同意プロンプトのコンポーネント:</a:t>
            </a:r>
          </a:p>
          <a:p>
            <a:r>
              <a:rPr lang="ja-jp" dirty="0">
                <a:effectLst/>
              </a:rPr>
              <a:t>1</a:t>
            </a:r>
          </a:p>
          <a:p>
            <a:r>
              <a:rPr lang="ja-jp" dirty="0">
                <a:effectLst/>
              </a:rPr>
              <a:t>ユーザー識別子</a:t>
            </a:r>
          </a:p>
          <a:p>
            <a:r>
              <a:rPr lang="ja-jp" dirty="0">
                <a:effectLst/>
              </a:rPr>
              <a:t>この識別子は、クライアント アプリケーションが、保護されたリソースにアクセスするために要求しているユーザーを表します。</a:t>
            </a:r>
          </a:p>
          <a:p>
            <a:r>
              <a:rPr lang="ja-jp" dirty="0">
                <a:effectLst/>
              </a:rPr>
              <a:t>2</a:t>
            </a:r>
          </a:p>
          <a:p>
            <a:r>
              <a:rPr lang="ja-jp" dirty="0">
                <a:effectLst/>
              </a:rPr>
              <a:t>タイトル</a:t>
            </a:r>
          </a:p>
          <a:p>
            <a:r>
              <a:rPr lang="ja-jp" dirty="0">
                <a:effectLst/>
              </a:rPr>
              <a:t>タイトルは、ユーザーがユーザーまたは管理者の同意フローを経ているかどうかに基づいて変わります。ユーザーの同意フローでは、タイトルは「Permissions requested」になりますが、管理者の同意フローでは、タイトルに「Accept for your organization」という行が追加されます。</a:t>
            </a:r>
          </a:p>
          <a:p>
            <a:r>
              <a:rPr lang="ja-jp" dirty="0">
                <a:effectLst/>
              </a:rPr>
              <a:t>3</a:t>
            </a:r>
          </a:p>
          <a:p>
            <a:r>
              <a:rPr lang="ja-jp" dirty="0">
                <a:effectLst/>
              </a:rPr>
              <a:t>アプリのロゴ</a:t>
            </a:r>
          </a:p>
          <a:p>
            <a:r>
              <a:rPr lang="ja-jp" dirty="0">
                <a:effectLst/>
              </a:rPr>
              <a:t>この画像を使用すると、ユーザーは、このアプリがアクセス対象のアプリであるかどうかを視覚的に確認できます。この画像はアプリケーション開発者が提供しますが、画像の所有権は検証されません。</a:t>
            </a:r>
          </a:p>
          <a:p>
            <a:r>
              <a:rPr lang="ja-jp" dirty="0">
                <a:effectLst/>
              </a:rPr>
              <a:t>4</a:t>
            </a:r>
          </a:p>
          <a:p>
            <a:r>
              <a:rPr lang="ja-jp" dirty="0">
                <a:effectLst/>
              </a:rPr>
              <a:t>アプリ名</a:t>
            </a:r>
          </a:p>
          <a:p>
            <a:r>
              <a:rPr lang="ja-jp" dirty="0">
                <a:effectLst/>
              </a:rPr>
              <a:t>この値は、データへのアクセスを要求しているアプリケーションをユーザーに通知します。この名前は開発者が提供しますが、名前の所有権は検証されません。</a:t>
            </a:r>
          </a:p>
          <a:p>
            <a:r>
              <a:rPr lang="ja-jp" dirty="0">
                <a:effectLst/>
              </a:rPr>
              <a:t>5</a:t>
            </a:r>
          </a:p>
          <a:p>
            <a:r>
              <a:rPr lang="ja-jp" dirty="0">
                <a:effectLst/>
              </a:rPr>
              <a:t>パブリッシャー ドメイン</a:t>
            </a:r>
          </a:p>
          <a:p>
            <a:r>
              <a:rPr lang="ja-jp" dirty="0">
                <a:effectLst/>
              </a:rPr>
              <a:t>この値は、信頼性を評価できるドメインをユーザーに提供します。このドメインは開発者が提供し、ドメインの所有権が検証されます。</a:t>
            </a:r>
          </a:p>
          <a:p>
            <a:r>
              <a:rPr lang="ja-jp" dirty="0">
                <a:effectLst/>
              </a:rPr>
              <a:t>6</a:t>
            </a:r>
          </a:p>
          <a:p>
            <a:r>
              <a:rPr lang="ja-jp" dirty="0">
                <a:effectLst/>
              </a:rPr>
              <a:t>アクセス許可</a:t>
            </a:r>
          </a:p>
          <a:p>
            <a:r>
              <a:rPr lang="ja-jp" dirty="0">
                <a:effectLst/>
              </a:rPr>
              <a:t>このリストには、クライアント アプリケーションから要求されているアクセス許可が含まれています。ユーザーは常に、要求されているアクセス許可のタイプを評価して、クライアント アプリケーションが受け入れる場合に、その代理でアクセスすることが承認されるデータを理解する必要があります。アプリケーション開発者は、最小限の特権を持つアクセス許可へのアクセスを要求することをお勧めします。</a:t>
            </a:r>
          </a:p>
          <a:p>
            <a:r>
              <a:rPr lang="ja-jp" dirty="0">
                <a:effectLst/>
              </a:rPr>
              <a:t>7</a:t>
            </a:r>
          </a:p>
          <a:p>
            <a:r>
              <a:rPr lang="ja-jp" dirty="0">
                <a:effectLst/>
              </a:rPr>
              <a:t>アクセス許可の説明</a:t>
            </a:r>
          </a:p>
          <a:p>
            <a:r>
              <a:rPr lang="ja-jp" dirty="0">
                <a:effectLst/>
              </a:rPr>
              <a:t>この値は、アクセス許可を公開するサービスによって提供されます。アクセス許可の説明を表示するには、アクセス許可の横にあるシェブロンを切り替える必要があります。</a:t>
            </a:r>
          </a:p>
          <a:p>
            <a:r>
              <a:rPr lang="ja-jp" dirty="0">
                <a:effectLst/>
              </a:rPr>
              <a:t>8</a:t>
            </a:r>
          </a:p>
          <a:p>
            <a:r>
              <a:rPr lang="ja-jp" dirty="0">
                <a:effectLst/>
              </a:rPr>
              <a:t>アプリの条件</a:t>
            </a:r>
          </a:p>
          <a:p>
            <a:r>
              <a:rPr lang="ja-jp" dirty="0">
                <a:effectLst/>
              </a:rPr>
              <a:t>条件には、アプリケーションの利用規約とプライバシーに関する声明へのリンクが記載されます。パブリッシャーは、利用規約のルールを概説する責任があります。パブリッシャーはさらに、プライバシーに関する声明でユーザー データの使用方法と共有方法を明示する責任があります。パブリッシャーがマルチテナント アプリケーションのこれらの値へのリンクを提供しないと、同意プロンプトに太字の警告が表示されます。</a:t>
            </a:r>
          </a:p>
          <a:p>
            <a:r>
              <a:rPr lang="ja-jp" dirty="0">
                <a:effectLst/>
              </a:rPr>
              <a:t>9</a:t>
            </a:r>
          </a:p>
          <a:p>
            <a:r>
              <a:rPr lang="ja-jp" dirty="0">
                <a:effectLst/>
              </a:rPr>
              <a:t>https://myapps.microsoft.com</a:t>
            </a:r>
          </a:p>
          <a:p>
            <a:r>
              <a:rPr lang="ja-jp" dirty="0">
                <a:effectLst/>
              </a:rPr>
              <a:t>これは、ユーザーが現在データにアクセスできるマイクロソフト以外のアプリケーションを確認および削除できるリンクです。</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6315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5512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ja-jp" dirty="0">
                <a:hlinkClick r:id="rId3"/>
              </a:rPr>
              <a:t>https://docs.microsoft.com/en-us/learn/modules/identity-secure-custom-api/2-secure-api-microsoft-identity</a:t>
            </a:r>
            <a:endParaRPr lang="en-US" dirty="0"/>
          </a:p>
          <a:p>
            <a:endParaRPr lang="en-US" sz="1200" b="0" i="0" kern="1200" dirty="0">
              <a:solidFill>
                <a:schemeClr val="tx1"/>
              </a:solidFill>
              <a:effectLst/>
              <a:latin typeface="+mn-lt"/>
              <a:ea typeface="+mn-ea"/>
              <a:cs typeface="+mn-cs"/>
            </a:endParaRPr>
          </a:p>
          <a:p>
            <a:r>
              <a:rPr lang="ja-jp" sz="1200" b="0" i="0" kern="1200" dirty="0">
                <a:solidFill>
                  <a:schemeClr val="tx1"/>
                </a:solidFill>
                <a:effectLst/>
                <a:latin typeface="+mn-lt"/>
                <a:ea typeface="+mn-ea"/>
                <a:cs typeface="+mn-cs"/>
              </a:rPr>
              <a:t>多くのソリューションには、機能をさまざまなクライアントやコンシューマーに公開する Web API の作成が含まれています。開発者は、Microsoft ID を使用してこれらの API を保護し、必要なアクセス許可が付与されている場合に限り、承認されたアプリのみが Web API にアクセスできるようにすることができます。</a:t>
            </a:r>
          </a:p>
          <a:p>
            <a:endParaRPr lang="en-US" sz="1200" b="0" i="0" kern="1200" dirty="0">
              <a:solidFill>
                <a:schemeClr val="tx1"/>
              </a:solidFill>
              <a:effectLst/>
              <a:latin typeface="+mn-lt"/>
              <a:ea typeface="+mn-ea"/>
              <a:cs typeface="+mn-cs"/>
            </a:endParaRPr>
          </a:p>
          <a:p>
            <a:r>
              <a:rPr lang="ja-jp" sz="1200" b="0" i="0" kern="1200" dirty="0">
                <a:solidFill>
                  <a:schemeClr val="tx1"/>
                </a:solidFill>
                <a:effectLst/>
                <a:latin typeface="+mn-lt"/>
                <a:ea typeface="+mn-ea"/>
                <a:cs typeface="+mn-cs"/>
              </a:rPr>
              <a:t>API が Microsoft ID で保護されたら、ユーザーとアプリがさまざまなタイプのアプリケーション (デスクトップ、モバイル、Web、サービス、デーモンなど) を介して Web API を認証およびアクセスできるようにすることができます。Microsoft ID プラットフォームは、特にユーザーとそのデータが Microsoft ID で保護されている場合に API を保護できる優れたソリューションです。</a:t>
            </a:r>
          </a:p>
          <a:p>
            <a:r>
              <a:rPr lang="ja-jp" sz="1200" b="0" i="0" kern="1200" dirty="0">
                <a:solidFill>
                  <a:schemeClr val="tx1"/>
                </a:solidFill>
                <a:effectLst/>
                <a:latin typeface="+mn-lt"/>
                <a:ea typeface="+mn-ea"/>
                <a:cs typeface="+mn-cs"/>
              </a:rPr>
              <a:t>たとえば、Office 365 の企業が複数のカテゴリの製品を販売するシナリオを考えてみましょう。在庫管理システムでは、特定の従業員に製品への読み取り専用アクセスを許可し、他の従業員が製品を作成、編集、および中止できるようにする必要があります。在庫管理システムは、製品の在庫を管理するカスタム API から、さまざまな従業員を検索する Microsoft Graph に至るまで、複数の API を活用するように開発できます。</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8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Microsoft API の呼び出しについて説明します。</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ja-jp" sz="882" kern="1200">
                <a:solidFill>
                  <a:schemeClr val="tx1"/>
                </a:solidFill>
                <a:effectLst/>
                <a:latin typeface="Segoe UI Light" pitchFamily="34" charset="0"/>
                <a:ea typeface="+mn-ea"/>
                <a:cs typeface="+mn-cs"/>
              </a:rPr>
              <a:t>Azure Active Directory Graph API を確認して </a:t>
            </a:r>
            <a:r>
              <a:rPr lang="ja-jp" sz="882" u="sng" kern="1200">
                <a:solidFill>
                  <a:schemeClr val="tx1"/>
                </a:solidFill>
                <a:effectLst/>
                <a:latin typeface="Segoe UI Light" pitchFamily="34" charset="0"/>
                <a:ea typeface="+mn-ea"/>
                <a:cs typeface="+mn-cs"/>
                <a:hlinkClick r:id="rId3"/>
              </a:rPr>
              <a:t>Azure AD Graph API クイックスタート ガイド</a:t>
            </a:r>
            <a:r>
              <a:rPr lang="ja-jp" sz="882" kern="1200">
                <a:solidFill>
                  <a:schemeClr val="tx1"/>
                </a:solidFill>
                <a:effectLst/>
                <a:latin typeface="Segoe UI Light" pitchFamily="34" charset="0"/>
                <a:ea typeface="+mn-ea"/>
                <a:cs typeface="+mn-cs"/>
              </a:rPr>
              <a:t>を理解するか、</a:t>
            </a:r>
            <a:r>
              <a:rPr lang="ja-jp" sz="882" u="sng" kern="1200">
                <a:solidFill>
                  <a:schemeClr val="tx1"/>
                </a:solidFill>
                <a:effectLst/>
                <a:latin typeface="Segoe UI Light" pitchFamily="34" charset="0"/>
                <a:ea typeface="+mn-ea"/>
                <a:cs typeface="+mn-cs"/>
                <a:hlinkClick r:id="rId4"/>
              </a:rPr>
              <a:t>インタラクティブな Azure AD Graph API リファレンス ドキュメント</a:t>
            </a:r>
            <a:r>
              <a:rPr lang="ja-jp" sz="882" kern="1200">
                <a:solidFill>
                  <a:schemeClr val="tx1"/>
                </a:solidFill>
                <a:effectLst/>
                <a:latin typeface="Segoe UI Light" pitchFamily="34" charset="0"/>
                <a:ea typeface="+mn-ea"/>
                <a:cs typeface="+mn-cs"/>
              </a:rPr>
              <a:t>をご覧ください。</a:t>
            </a:r>
          </a:p>
          <a:p>
            <a:endParaRPr lang="en-US" sz="2800" kern="1200" spc="0" baseline="0">
              <a:gradFill>
                <a:gsLst>
                  <a:gs pos="1250">
                    <a:schemeClr val="tx1"/>
                  </a:gs>
                  <a:gs pos="100000">
                    <a:schemeClr val="tx1"/>
                  </a:gs>
                </a:gsLst>
                <a:lin ang="5400000" scaled="0"/>
              </a:gradFill>
              <a:latin typeface="+mn-lt"/>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8/14/2020 3:15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17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リソースの場所: https://microsoft.sharepoint.com/:w:/t/MOCtoBaselineevents/EUuh8--P6QhCo5oAFmHoa6wBKK-0Kv3xv1oUuZ8C-2a-jg?e=BCThlK</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0661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01155644-906D-4C18-97DE-0A6C2937C03E}" type="slidenum">
              <a:rPr lang="en-US" smtClean="0"/>
              <a:t>2</a:t>
            </a:fld>
            <a:endParaRPr lang="en-US"/>
          </a:p>
        </p:txBody>
      </p:sp>
    </p:spTree>
    <p:extLst>
      <p:ext uri="{BB962C8B-B14F-4D97-AF65-F5344CB8AC3E}">
        <p14:creationId xmlns:p14="http://schemas.microsoft.com/office/powerpoint/2010/main" val="322684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atin typeface="+mn-lt"/>
              </a:rPr>
              <a:t>Microsoft ID プラットフォーム (バージョン 2.0) エンドポイントは、業界標準のプロトコルである OAuth 2.0 または OpenID Connect に基づいた、最新の各種アプリ アーキテクチャの認証をサポートしています。</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354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695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リソースの場所: https://microsoft.sharepoint.com/:w:/t/MOCtoBaselineevents/EbgnPm8Toz1FgNelsQcnlSEBD0hc9hjlfmRXf2QXgfPMNQ?e=r4Kk1Z</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494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a:p>
        </p:txBody>
      </p:sp>
      <p:sp>
        <p:nvSpPr>
          <p:cNvPr id="4" name="Slide Number Placeholder 3"/>
          <p:cNvSpPr>
            <a:spLocks noGrp="1"/>
          </p:cNvSpPr>
          <p:nvPr>
            <p:ph type="sldNum" sz="quarter" idx="5"/>
          </p:nvPr>
        </p:nvSpPr>
        <p:spPr/>
        <p:txBody>
          <a:bodyPr/>
          <a:lstStyle/>
          <a:p>
            <a:fld id="{01155644-906D-4C18-97DE-0A6C2937C03E}" type="slidenum">
              <a:rPr lang="en-US" smtClean="0"/>
              <a:t>7</a:t>
            </a:fld>
            <a:endParaRPr lang="en-US"/>
          </a:p>
        </p:txBody>
      </p:sp>
    </p:spTree>
    <p:extLst>
      <p:ext uri="{BB962C8B-B14F-4D97-AF65-F5344CB8AC3E}">
        <p14:creationId xmlns:p14="http://schemas.microsoft.com/office/powerpoint/2010/main" val="43992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644662" cy="4532435"/>
          </a:xfrm>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ja-jp" sz="1200" b="0" i="0" kern="1200" dirty="0">
                <a:solidFill>
                  <a:schemeClr val="tx1"/>
                </a:solidFill>
                <a:effectLst/>
                <a:latin typeface="+mn-lt"/>
                <a:ea typeface="+mn-ea"/>
                <a:cs typeface="+mn-cs"/>
              </a:rPr>
              <a:t>OAuth 2.0 は、サードパーティ アプリがユーザーに代わって Web でホストされているリソースにアクセスできるようにする方法です。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ja-jp" sz="1200" b="0" i="0" kern="1200" dirty="0">
                <a:solidFill>
                  <a:schemeClr val="tx1"/>
                </a:solidFill>
                <a:effectLst/>
                <a:latin typeface="+mn-lt"/>
                <a:ea typeface="+mn-ea"/>
                <a:cs typeface="+mn-cs"/>
              </a:rPr>
              <a:t>アクセス許可を定義することにより、Microsoft Graph のリソースや、マイクロソフトおよびサードパーティのその他のリソースで、データを詳細に制御できるだけでなく、API 機能の公開方法も細かく制御できます。サードパーティ アプリは、ユーザーや管理者にこれらのアクセス許可を要求できます。この要求が承認されてからでないと、アプリがデータにアクセスしたり、ユーザーに代わってデータを操作したりすることはできません。</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ja-jp" sz="1200" b="0" i="0" kern="1200" dirty="0">
                <a:solidFill>
                  <a:schemeClr val="tx1"/>
                </a:solidFill>
                <a:effectLst/>
                <a:latin typeface="+mn-lt"/>
                <a:ea typeface="+mn-ea"/>
                <a:cs typeface="+mn-cs"/>
              </a:rPr>
              <a:t>OAuth 2.0 では、これらのタイプのアクセス許可は</a:t>
            </a:r>
            <a:r>
              <a:rPr lang="ja-jp" sz="1200" b="0" i="1" kern="1200" dirty="0">
                <a:solidFill>
                  <a:schemeClr val="tx1"/>
                </a:solidFill>
                <a:effectLst/>
                <a:latin typeface="+mn-lt"/>
                <a:ea typeface="+mn-ea"/>
                <a:cs typeface="+mn-cs"/>
              </a:rPr>
              <a:t>スコープ</a:t>
            </a:r>
            <a:r>
              <a:rPr lang="ja-jp" sz="1200" b="0" i="0" kern="1200" dirty="0">
                <a:solidFill>
                  <a:schemeClr val="tx1"/>
                </a:solidFill>
                <a:effectLst/>
                <a:latin typeface="+mn-lt"/>
                <a:ea typeface="+mn-ea"/>
                <a:cs typeface="+mn-cs"/>
              </a:rPr>
              <a:t>と呼ばれます。また、</a:t>
            </a:r>
            <a:r>
              <a:rPr lang="ja-jp" sz="1200" b="0" i="1" kern="1200" dirty="0">
                <a:solidFill>
                  <a:schemeClr val="tx1"/>
                </a:solidFill>
                <a:effectLst/>
                <a:latin typeface="+mn-lt"/>
                <a:ea typeface="+mn-ea"/>
                <a:cs typeface="+mn-cs"/>
              </a:rPr>
              <a:t>アクセス許可</a:t>
            </a:r>
            <a:r>
              <a:rPr lang="ja-jp" sz="1200" b="0" i="0" kern="1200" dirty="0">
                <a:solidFill>
                  <a:schemeClr val="tx1"/>
                </a:solidFill>
                <a:effectLst/>
                <a:latin typeface="+mn-lt"/>
                <a:ea typeface="+mn-ea"/>
                <a:cs typeface="+mn-cs"/>
              </a:rPr>
              <a:t>とも呼ばれています。アクセス許可は、Microsoft ID プラットフォームでは Calendars.ReadWrite のような文字列値で表されます。</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ja-jp" sz="1200" b="1" i="0" kern="1200" dirty="0">
                <a:solidFill>
                  <a:schemeClr val="tx1"/>
                </a:solidFill>
                <a:effectLst/>
                <a:latin typeface="+mn-lt"/>
                <a:ea typeface="+mn-ea"/>
                <a:cs typeface="+mn-cs"/>
              </a:rPr>
              <a:t>委任されたアクセス許可</a:t>
            </a:r>
            <a:r>
              <a:rPr lang="ja-jp" sz="1200" b="0" i="0" kern="1200" dirty="0">
                <a:solidFill>
                  <a:schemeClr val="tx1"/>
                </a:solidFill>
                <a:effectLst/>
                <a:latin typeface="+mn-lt"/>
                <a:ea typeface="+mn-ea"/>
                <a:cs typeface="+mn-cs"/>
              </a:rPr>
              <a:t>は、サインインしているユーザーが存在するアプリで使用されます。これらのアプリでは、ユーザーまたは管理者が、アプリが要求するアクセス許可に同意し、ターゲット リソースを呼び出すときにサインインしたユーザーとして機能するアクセス許可がアプリに委任されます。委任されたアクセス許可の一部には、管理者以外のユーザーが同意できますが、より高い特権のアクセス許可には、管理者の同意が必要です。</a:t>
            </a:r>
            <a:r>
              <a:rPr lang="ja-jp" sz="1200" b="1" i="0" kern="1200" dirty="0">
                <a:solidFill>
                  <a:schemeClr val="tx1"/>
                </a:solidFill>
                <a:effectLst/>
                <a:latin typeface="+mn-lt"/>
                <a:ea typeface="+mn-ea"/>
                <a:cs typeface="+mn-cs"/>
              </a:rPr>
              <a:t>アプリケーションのアクセス許可</a:t>
            </a:r>
            <a:r>
              <a:rPr lang="ja-jp" sz="1200" b="0" i="0" kern="1200" dirty="0">
                <a:solidFill>
                  <a:schemeClr val="tx1"/>
                </a:solidFill>
                <a:effectLst/>
                <a:latin typeface="+mn-lt"/>
                <a:ea typeface="+mn-ea"/>
                <a:cs typeface="+mn-cs"/>
              </a:rPr>
              <a:t>は、サインインしているユーザーがいない状態で実行されるアプリ (バックグラウンド サービスまたはデーモン</a:t>
            </a:r>
            <a:br>
              <a:rPr lang="en-US" altLang="ja-JP" sz="1200" b="0" i="0" kern="1200" dirty="0">
                <a:solidFill>
                  <a:schemeClr val="tx1"/>
                </a:solidFill>
                <a:effectLst/>
                <a:latin typeface="+mn-lt"/>
                <a:ea typeface="+mn-ea"/>
                <a:cs typeface="+mn-cs"/>
              </a:rPr>
            </a:br>
            <a:r>
              <a:rPr lang="ja-jp" sz="1200" b="0" i="0" kern="1200" dirty="0">
                <a:solidFill>
                  <a:schemeClr val="tx1"/>
                </a:solidFill>
                <a:effectLst/>
                <a:latin typeface="+mn-lt"/>
                <a:ea typeface="+mn-ea"/>
                <a:cs typeface="+mn-cs"/>
              </a:rPr>
              <a:t>として実行されるアプリなど) で使用されます。アプリケーションのアクセス許可は、管理者のみが同意できます。</a:t>
            </a:r>
          </a:p>
          <a:p>
            <a:pPr marL="171450" indent="-171450">
              <a:buFont typeface="Arial" panose="020B0604020202020204" pitchFamily="34" charset="0"/>
              <a:buChar char="•"/>
            </a:pPr>
            <a:r>
              <a:rPr lang="ja-jp" sz="1200" b="0" i="0" kern="1200" dirty="0">
                <a:solidFill>
                  <a:schemeClr val="tx1"/>
                </a:solidFill>
                <a:effectLst/>
                <a:latin typeface="+mn-lt"/>
                <a:ea typeface="+mn-ea"/>
                <a:cs typeface="+mn-cs"/>
              </a:rPr>
              <a:t>テナント内のすべてのユーザーに委任されたアクセス許可の同意を要求するために、アプリは管理者の同意エンドポイントを使用できます。このプロセスの一環として管理者は、テナント内のすべてのユーザーに代わってアプリケーションが動作することに同意することができます。管理者がテナント全体の同意を許可した場合、組織のユーザーにはアプリケーションの同意ページは表示されません。</a:t>
            </a:r>
          </a:p>
          <a:p>
            <a:pPr marL="171450" indent="-171450">
              <a:buFont typeface="Arial" panose="020B0604020202020204" pitchFamily="34" charset="0"/>
              <a:buChar char="•"/>
            </a:pPr>
            <a:r>
              <a:rPr lang="ja-jp" sz="1200" b="0" i="0" kern="1200" dirty="0">
                <a:solidFill>
                  <a:schemeClr val="tx1"/>
                </a:solidFill>
                <a:effectLst/>
                <a:latin typeface="+mn-lt"/>
                <a:ea typeface="+mn-ea"/>
                <a:cs typeface="+mn-cs"/>
              </a:rPr>
              <a:t>マイクロソフト エコシステムの一部の高特権のアクセス許可は、</a:t>
            </a:r>
            <a:r>
              <a:rPr lang="ja-jp" sz="1200" b="0" i="1" kern="1200" dirty="0">
                <a:solidFill>
                  <a:schemeClr val="tx1"/>
                </a:solidFill>
                <a:effectLst/>
                <a:latin typeface="+mn-lt"/>
                <a:ea typeface="+mn-ea"/>
                <a:cs typeface="+mn-cs"/>
              </a:rPr>
              <a:t>管理者が制限</a:t>
            </a:r>
            <a:r>
              <a:rPr lang="ja-jp" sz="1200" b="0" i="0" kern="1200" dirty="0">
                <a:solidFill>
                  <a:schemeClr val="tx1"/>
                </a:solidFill>
                <a:effectLst/>
                <a:latin typeface="+mn-lt"/>
                <a:ea typeface="+mn-ea"/>
                <a:cs typeface="+mn-cs"/>
              </a:rPr>
              <a:t>するように設定できます。(たとえば、Directory.ReadWrite.All など) これらのタイプのアクセス許可は、バックグラウンドで実行されるデーモン サービスやその他の非対話型アプリケーションでのみ使用されます。</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8/14/2020 3:15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9350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914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248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19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10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9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17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88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7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31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8/14/2020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2.xml"/><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3.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7" r:id="rId34"/>
    <p:sldLayoutId id="2147484058" r:id="rId35"/>
    <p:sldLayoutId id="2147484059" r:id="rId36"/>
    <p:sldLayoutId id="2147484063" r:id="rId37"/>
    <p:sldLayoutId id="2147484064" r:id="rId38"/>
    <p:sldLayoutId id="2147484065" r:id="rId39"/>
    <p:sldLayoutId id="2147484066" r:id="rId40"/>
    <p:sldLayoutId id="2147484067" r:id="rId41"/>
    <p:sldLayoutId id="2147484068" r:id="rId4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b="1" dirty="0">
                <a:ea typeface="Meiryo" panose="020B0604030504040204" pitchFamily="34" charset="-128"/>
                <a:cs typeface="Meiryo" panose="020B0604030504040204" pitchFamily="34" charset="-128"/>
              </a:rPr>
              <a:t>Microsoft ID </a:t>
            </a:r>
            <a:r>
              <a:rPr lang="ja-jp" b="1" spc="0" dirty="0">
                <a:ea typeface="Meiryo" panose="020B0604030504040204" pitchFamily="34" charset="-128"/>
                <a:cs typeface="Meiryo" panose="020B0604030504040204" pitchFamily="34" charset="-128"/>
              </a:rPr>
              <a:t>の実装 (パート 2)</a:t>
            </a:r>
            <a:endParaRPr lang="en-US" b="1" spc="0" dirty="0">
              <a:solidFill>
                <a:schemeClr val="tx1"/>
              </a:solidFill>
              <a:ea typeface="Meiryo" panose="020B0604030504040204" pitchFamily="34" charset="-128"/>
              <a:cs typeface="Meiryo" panose="020B0604030504040204" pitchFamily="34" charset="-128"/>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904875" y="2662334"/>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ja-jp" sz="2800" dirty="0">
                <a:ea typeface="Meiryo" panose="020B0604030504040204" pitchFamily="34" charset="-128"/>
                <a:cs typeface="Meiryo" panose="020B0604030504040204" pitchFamily="34" charset="-128"/>
              </a:rPr>
              <a:t>認証を実装する</a:t>
            </a:r>
          </a:p>
          <a:p>
            <a:pPr marL="342900" indent="-342900">
              <a:buFont typeface="Arial" panose="020B0604020202020204" pitchFamily="34" charset="0"/>
              <a:buChar char="•"/>
            </a:pPr>
            <a:r>
              <a:rPr lang="ja-jp" sz="2800" dirty="0">
                <a:ea typeface="Meiryo" panose="020B0604030504040204" pitchFamily="34" charset="-128"/>
                <a:cs typeface="Meiryo" panose="020B0604030504040204" pitchFamily="34" charset="-128"/>
              </a:rPr>
              <a:t>承認を実装する</a:t>
            </a:r>
          </a:p>
          <a:p>
            <a:pPr algn="l"/>
            <a:endParaRPr lang="en-US" sz="2400" dirty="0" err="1">
              <a:gradFill>
                <a:gsLst>
                  <a:gs pos="2917">
                    <a:schemeClr val="tx1"/>
                  </a:gs>
                  <a:gs pos="30000">
                    <a:schemeClr val="tx1"/>
                  </a:gs>
                </a:gsLst>
                <a:lin ang="5400000" scaled="0"/>
              </a:gradFill>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6609080" cy="4210383"/>
          </a:xfrm>
        </p:spPr>
        <p:txBody>
          <a:bodyPr/>
          <a:lstStyle/>
          <a:p>
            <a:r>
              <a:rPr lang="ja-jp" dirty="0">
                <a:ea typeface="Meiryo" panose="020B0604030504040204" pitchFamily="34" charset="-128"/>
                <a:cs typeface="Meiryo" panose="020B0604030504040204" pitchFamily="34" charset="-128"/>
              </a:rPr>
              <a:t>ユーザーの同意の流れ</a:t>
            </a:r>
            <a:r>
              <a:rPr lang="ja-jp" sz="2000" dirty="0">
                <a:ea typeface="Meiryo" panose="020B0604030504040204" pitchFamily="34" charset="-128"/>
                <a:cs typeface="Meiryo" panose="020B0604030504040204" pitchFamily="34" charset="-128"/>
              </a:rPr>
              <a:t> </a:t>
            </a:r>
          </a:p>
          <a:p>
            <a:pPr marL="0" indent="0">
              <a:buNone/>
            </a:pPr>
            <a:r>
              <a:rPr lang="ja-jp" sz="2000" dirty="0">
                <a:ea typeface="Meiryo" panose="020B0604030504040204" pitchFamily="34" charset="-128"/>
                <a:cs typeface="Meiryo" panose="020B0604030504040204" pitchFamily="34" charset="-128"/>
              </a:rPr>
              <a:t>アプリケーション開発者が、現在のユーザーのみの同意を記録する目的でユーザーを承認エンドポイントに誘導する場合。</a:t>
            </a:r>
          </a:p>
          <a:p>
            <a:pPr marL="0" indent="0">
              <a:buNone/>
            </a:pPr>
            <a:endParaRPr lang="en-US" sz="2000"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管理者の同意の流れ</a:t>
            </a:r>
          </a:p>
          <a:p>
            <a:pPr marL="0" indent="0">
              <a:buNone/>
            </a:pPr>
            <a:r>
              <a:rPr lang="ja-jp" sz="2000" dirty="0">
                <a:ea typeface="Meiryo" panose="020B0604030504040204" pitchFamily="34" charset="-128"/>
                <a:cs typeface="Meiryo" panose="020B0604030504040204" pitchFamily="34" charset="-128"/>
              </a:rPr>
              <a:t>アプリケーション開発者が、テナント全体の同意を記録する目的でユーザーを管理者同意エンドポイントに誘導する場合。管理者の同意フローが適切に機能するよう保証するには、アプリケーション開発者がアプリケーション マニフェストの RequiredResourceAccess プロパティにすべてのアクセス許可をリストする必要があります。</a:t>
            </a:r>
          </a:p>
        </p:txBody>
      </p:sp>
      <p:pic>
        <p:nvPicPr>
          <p:cNvPr id="4" name="Picture 3" descr="同意プロンプトの構成要素">
            <a:extLst>
              <a:ext uri="{FF2B5EF4-FFF2-40B4-BE49-F238E27FC236}">
                <a16:creationId xmlns:a16="http://schemas.microsoft.com/office/drawing/2014/main" id="{1FC83A83-C7BE-4493-ADD5-B81CFB3C63CE}"/>
              </a:ext>
            </a:extLst>
          </p:cNvPr>
          <p:cNvPicPr>
            <a:picLocks noChangeAspect="1"/>
          </p:cNvPicPr>
          <p:nvPr/>
        </p:nvPicPr>
        <p:blipFill>
          <a:blip r:embed="rId3"/>
          <a:stretch>
            <a:fillRect/>
          </a:stretch>
        </p:blipFill>
        <p:spPr>
          <a:xfrm>
            <a:off x="7851648" y="558741"/>
            <a:ext cx="4193897" cy="6095129"/>
          </a:xfrm>
          <a:prstGeom prst="rect">
            <a:avLst/>
          </a:prstGeom>
        </p:spPr>
      </p:pic>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ja-jp" b="1" dirty="0">
                <a:latin typeface="+mn-lt"/>
                <a:ea typeface="Meiryo" panose="020B0604030504040204" pitchFamily="34" charset="-128"/>
                <a:cs typeface="Meiryo" panose="020B0604030504040204" pitchFamily="34" charset="-128"/>
              </a:rPr>
              <a:t>アプリケーションの同意のエクスペリエンス</a:t>
            </a:r>
          </a:p>
        </p:txBody>
      </p:sp>
    </p:spTree>
    <p:extLst>
      <p:ext uri="{BB962C8B-B14F-4D97-AF65-F5344CB8AC3E}">
        <p14:creationId xmlns:p14="http://schemas.microsoft.com/office/powerpoint/2010/main" val="3282393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6740" y="457200"/>
            <a:ext cx="11018520" cy="553998"/>
          </a:xfrm>
        </p:spPr>
        <p:txBody>
          <a:bodyPr>
            <a:normAutofit fontScale="90000"/>
          </a:bodyPr>
          <a:lstStyle/>
          <a:p>
            <a:r>
              <a:rPr lang="ja-jp" b="1" dirty="0">
                <a:ea typeface="Meiryo" panose="020B0604030504040204" pitchFamily="34" charset="-128"/>
                <a:cs typeface="Meiryo" panose="020B0604030504040204" pitchFamily="34" charset="-128"/>
              </a:rPr>
              <a:t>Web API にアクセスするためのアクセス許可を追加する</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2677" y="1435496"/>
            <a:ext cx="5511800" cy="1465016"/>
          </a:xfrm>
        </p:spPr>
        <p:txBody>
          <a:bodyPr>
            <a:normAutofit/>
          </a:bodyPr>
          <a:lstStyle/>
          <a:p>
            <a:r>
              <a:rPr lang="ja-jp">
                <a:ea typeface="Meiryo" panose="020B0604030504040204" pitchFamily="34" charset="-128"/>
                <a:cs typeface="Meiryo" panose="020B0604030504040204" pitchFamily="34" charset="-128"/>
              </a:rPr>
              <a:t>Microsoft API</a:t>
            </a:r>
          </a:p>
          <a:p>
            <a:r>
              <a:rPr lang="ja-jp">
                <a:ea typeface="Meiryo" panose="020B0604030504040204" pitchFamily="34" charset="-128"/>
                <a:cs typeface="Meiryo" panose="020B0604030504040204" pitchFamily="34" charset="-128"/>
              </a:rPr>
              <a:t>組織で使用する API</a:t>
            </a:r>
          </a:p>
          <a:p>
            <a:r>
              <a:rPr lang="ja-jp">
                <a:ea typeface="Meiryo" panose="020B0604030504040204" pitchFamily="34" charset="-128"/>
                <a:cs typeface="Meiryo" panose="020B0604030504040204" pitchFamily="34" charset="-128"/>
              </a:rPr>
              <a:t>自分の API</a:t>
            </a:r>
          </a:p>
        </p:txBody>
      </p:sp>
      <p:pic>
        <p:nvPicPr>
          <p:cNvPr id="3" name="Picture 2" descr="Microsoft API から選択します">
            <a:extLst>
              <a:ext uri="{FF2B5EF4-FFF2-40B4-BE49-F238E27FC236}">
                <a16:creationId xmlns:a16="http://schemas.microsoft.com/office/drawing/2014/main" id="{DAD5C550-636F-4365-AD3E-998244D0AB07}"/>
              </a:ext>
            </a:extLst>
          </p:cNvPr>
          <p:cNvPicPr>
            <a:picLocks noChangeAspect="1"/>
          </p:cNvPicPr>
          <p:nvPr/>
        </p:nvPicPr>
        <p:blipFill>
          <a:blip r:embed="rId3"/>
          <a:stretch>
            <a:fillRect/>
          </a:stretch>
        </p:blipFill>
        <p:spPr>
          <a:xfrm>
            <a:off x="3519735" y="2593298"/>
            <a:ext cx="8563820" cy="4136890"/>
          </a:xfrm>
          <a:prstGeom prst="rect">
            <a:avLst/>
          </a:prstGeom>
        </p:spPr>
      </p:pic>
    </p:spTree>
    <p:extLst>
      <p:ext uri="{BB962C8B-B14F-4D97-AF65-F5344CB8AC3E}">
        <p14:creationId xmlns:p14="http://schemas.microsoft.com/office/powerpoint/2010/main" val="1885675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365366"/>
            <a:ext cx="10515600" cy="553998"/>
          </a:xfrm>
        </p:spPr>
        <p:txBody>
          <a:bodyPr/>
          <a:lstStyle/>
          <a:p>
            <a:r>
              <a:rPr lang="ja-jp" b="1" dirty="0">
                <a:ea typeface="Meiryo" panose="020B0604030504040204" pitchFamily="34" charset="-128"/>
                <a:cs typeface="Meiryo" panose="020B0604030504040204" pitchFamily="34" charset="-128"/>
              </a:rPr>
              <a:t>Microsoft ID でカスタム API を保護する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949040" cy="4145171"/>
          </a:xfrm>
        </p:spPr>
        <p:txBody>
          <a:bodyPr>
            <a:normAutofit/>
          </a:bodyPr>
          <a:lstStyle/>
          <a:p>
            <a:pPr marL="0" indent="0">
              <a:buNone/>
            </a:pPr>
            <a:r>
              <a:rPr lang="ja-jp" dirty="0">
                <a:ea typeface="Meiryo" panose="020B0604030504040204" pitchFamily="34" charset="-128"/>
                <a:cs typeface="Meiryo" panose="020B0604030504040204" pitchFamily="34" charset="-128"/>
              </a:rPr>
              <a:t>他のアプリケーションから呼び出すことができる Microsoft ID を使用して Web API を保護するには、主に次の 2 つのタスクを実行する必要があります。</a:t>
            </a:r>
          </a:p>
          <a:p>
            <a:r>
              <a:rPr lang="ja-jp" dirty="0">
                <a:ea typeface="Meiryo" panose="020B0604030504040204" pitchFamily="34" charset="-128"/>
                <a:cs typeface="Meiryo" panose="020B0604030504040204" pitchFamily="34" charset="-128"/>
              </a:rPr>
              <a:t>Azure AD アプリケーションを登録して構成する</a:t>
            </a:r>
          </a:p>
          <a:p>
            <a:pPr lvl="1"/>
            <a:r>
              <a:rPr lang="ja-jp" dirty="0">
                <a:ea typeface="Meiryo" panose="020B0604030504040204" pitchFamily="34" charset="-128"/>
                <a:cs typeface="Meiryo" panose="020B0604030504040204" pitchFamily="34" charset="-128"/>
              </a:rPr>
              <a:t>スコープを定義する</a:t>
            </a:r>
          </a:p>
          <a:p>
            <a:r>
              <a:rPr lang="ja-jp" dirty="0">
                <a:ea typeface="Meiryo" panose="020B0604030504040204" pitchFamily="34" charset="-128"/>
                <a:cs typeface="Meiryo" panose="020B0604030504040204" pitchFamily="34" charset="-128"/>
              </a:rPr>
              <a:t>Microsoft ID をサポートするように構成された Web API プロジェクトをコーディングする</a:t>
            </a:r>
          </a:p>
          <a:p>
            <a:pPr lvl="1"/>
            <a:r>
              <a:rPr lang="ja-jp" dirty="0">
                <a:ea typeface="Meiryo" panose="020B0604030504040204" pitchFamily="34" charset="-128"/>
                <a:cs typeface="Meiryo" panose="020B0604030504040204" pitchFamily="34" charset="-128"/>
              </a:rPr>
              <a:t>現在の要求に必要なスコープが含まれていることを検証するサポートを追加する</a:t>
            </a:r>
          </a:p>
          <a:p>
            <a:pPr marL="0" indent="0">
              <a:buNone/>
            </a:pPr>
            <a:endParaRPr lang="en-US" dirty="0">
              <a:ea typeface="Meiryo" panose="020B0604030504040204" pitchFamily="34" charset="-128"/>
              <a:cs typeface="Meiryo" panose="020B0604030504040204" pitchFamily="34" charset="-128"/>
            </a:endParaRPr>
          </a:p>
          <a:p>
            <a:pPr marL="0" indent="0">
              <a:buNone/>
            </a:pP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107395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322309"/>
            <a:ext cx="10515600" cy="553998"/>
          </a:xfrm>
        </p:spPr>
        <p:txBody>
          <a:bodyPr/>
          <a:lstStyle/>
          <a:p>
            <a:r>
              <a:rPr lang="ja-jp" b="1" dirty="0">
                <a:ea typeface="Meiryo" panose="020B0604030504040204" pitchFamily="34" charset="-128"/>
                <a:cs typeface="Meiryo" panose="020B0604030504040204" pitchFamily="34" charset="-128"/>
              </a:rPr>
              <a:t>Microsoft Graph API を呼び出す</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993054"/>
            <a:ext cx="11018520" cy="5552289"/>
          </a:xfrm>
        </p:spPr>
        <p:txBody>
          <a:bodyPr/>
          <a:lstStyle/>
          <a:p>
            <a:pPr marL="0" lvl="1" indent="0">
              <a:buNone/>
            </a:pPr>
            <a:r>
              <a:rPr lang="ja-jp" sz="2800" dirty="0">
                <a:ea typeface="Meiryo" panose="020B0604030504040204" pitchFamily="34" charset="-128"/>
                <a:cs typeface="Meiryo" panose="020B0604030504040204" pitchFamily="34" charset="-128"/>
              </a:rPr>
              <a:t>Microsoft Graph API は、REST API エンドポイントを介して Azure AD へのプログラムによるアクセスを提供します。アプリケーションは、Microsoft Graph API を使用して、ディレクトリ データおよびオブジェクトに対して作成、読み取り、更新、および削除 (CRUD) 操作を実行できます。</a:t>
            </a:r>
          </a:p>
          <a:p>
            <a:pPr marL="228600" lvl="1"/>
            <a:r>
              <a:rPr lang="ja-jp" sz="2800" dirty="0">
                <a:ea typeface="Meiryo" panose="020B0604030504040204" pitchFamily="34" charset="-128"/>
                <a:cs typeface="Meiryo" panose="020B0604030504040204" pitchFamily="34" charset="-128"/>
              </a:rPr>
              <a:t>以下の機能を提供します。</a:t>
            </a:r>
          </a:p>
          <a:p>
            <a:pPr lvl="2"/>
            <a:r>
              <a:rPr lang="ja-jp" dirty="0">
                <a:ea typeface="Meiryo" panose="020B0604030504040204" pitchFamily="34" charset="-128"/>
                <a:cs typeface="Meiryo" panose="020B0604030504040204" pitchFamily="34" charset="-128"/>
              </a:rPr>
              <a:t>REST API エンドポイント</a:t>
            </a:r>
          </a:p>
          <a:p>
            <a:pPr lvl="2"/>
            <a:r>
              <a:rPr lang="ja-jp" dirty="0">
                <a:ea typeface="Meiryo" panose="020B0604030504040204" pitchFamily="34" charset="-128"/>
                <a:cs typeface="Meiryo" panose="020B0604030504040204" pitchFamily="34" charset="-128"/>
              </a:rPr>
              <a:t>Azure AD による認証</a:t>
            </a:r>
          </a:p>
          <a:p>
            <a:pPr lvl="2"/>
            <a:r>
              <a:rPr lang="ja-jp" dirty="0">
                <a:ea typeface="Meiryo" panose="020B0604030504040204" pitchFamily="34" charset="-128"/>
                <a:cs typeface="Meiryo" panose="020B0604030504040204" pitchFamily="34" charset="-128"/>
              </a:rPr>
              <a:t>ロールベースの承認 (RBAC)</a:t>
            </a:r>
          </a:p>
          <a:p>
            <a:pPr lvl="2"/>
            <a:r>
              <a:rPr lang="ja-jp" dirty="0">
                <a:ea typeface="Meiryo" panose="020B0604030504040204" pitchFamily="34" charset="-128"/>
                <a:cs typeface="Meiryo" panose="020B0604030504040204" pitchFamily="34" charset="-128"/>
              </a:rPr>
              <a:t>差分クエリ</a:t>
            </a:r>
          </a:p>
          <a:p>
            <a:pPr lvl="2"/>
            <a:r>
              <a:rPr lang="ja-jp" dirty="0">
                <a:ea typeface="Meiryo" panose="020B0604030504040204" pitchFamily="34" charset="-128"/>
                <a:cs typeface="Meiryo" panose="020B0604030504040204" pitchFamily="34" charset="-128"/>
              </a:rPr>
              <a:t>ディレクトリ拡張</a:t>
            </a:r>
          </a:p>
          <a:p>
            <a:pPr lvl="2"/>
            <a:r>
              <a:rPr lang="ja-jp" dirty="0">
                <a:ea typeface="Meiryo" panose="020B0604030504040204" pitchFamily="34" charset="-128"/>
                <a:cs typeface="Meiryo" panose="020B0604030504040204" pitchFamily="34" charset="-128"/>
              </a:rPr>
              <a:t>アクセス許可スコープによる保護</a:t>
            </a:r>
          </a:p>
          <a:p>
            <a:pPr marL="228600" lvl="1"/>
            <a:r>
              <a:rPr lang="ja-jp" sz="2800" dirty="0">
                <a:ea typeface="Meiryo" panose="020B0604030504040204" pitchFamily="34" charset="-128"/>
                <a:cs typeface="Meiryo" panose="020B0604030504040204" pitchFamily="34" charset="-128"/>
              </a:rPr>
              <a:t>以下のようなアプリケーション シナリオを可能にします。</a:t>
            </a:r>
          </a:p>
          <a:p>
            <a:pPr lvl="2"/>
            <a:r>
              <a:rPr lang="ja-jp" dirty="0">
                <a:ea typeface="Meiryo" panose="020B0604030504040204" pitchFamily="34" charset="-128"/>
                <a:cs typeface="Meiryo" panose="020B0604030504040204" pitchFamily="34" charset="-128"/>
              </a:rPr>
              <a:t>基幹業務 (シングル テナント) アプリケーション</a:t>
            </a:r>
          </a:p>
          <a:p>
            <a:pPr lvl="2"/>
            <a:r>
              <a:rPr lang="ja-jp" dirty="0">
                <a:ea typeface="Meiryo" panose="020B0604030504040204" pitchFamily="34" charset="-128"/>
                <a:cs typeface="Meiryo" panose="020B0604030504040204" pitchFamily="34" charset="-128"/>
              </a:rPr>
              <a:t>サービスとしてのソフトウェア (マルチテナント) アプリケーション</a:t>
            </a: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99105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16C08444-E6F2-449B-BB1E-E74E930E7301}"/>
              </a:ext>
            </a:extLst>
          </p:cNvPr>
          <p:cNvSpPr/>
          <p:nvPr/>
        </p:nvSpPr>
        <p:spPr>
          <a:xfrm>
            <a:off x="5495582" y="3150414"/>
            <a:ext cx="5553909" cy="523220"/>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API を使用するための承認の実装</a:t>
            </a:r>
          </a:p>
        </p:txBody>
      </p:sp>
    </p:spTree>
    <p:extLst>
      <p:ext uri="{BB962C8B-B14F-4D97-AF65-F5344CB8AC3E}">
        <p14:creationId xmlns:p14="http://schemas.microsoft.com/office/powerpoint/2010/main" val="129139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4CC2-1F86-450D-BC81-977ABA07F0F4}"/>
              </a:ext>
            </a:extLst>
          </p:cNvPr>
          <p:cNvSpPr>
            <a:spLocks noGrp="1"/>
          </p:cNvSpPr>
          <p:nvPr>
            <p:ph type="title"/>
          </p:nvPr>
        </p:nvSpPr>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認証を実装する</a:t>
            </a:r>
          </a:p>
        </p:txBody>
      </p:sp>
    </p:spTree>
    <p:extLst>
      <p:ext uri="{BB962C8B-B14F-4D97-AF65-F5344CB8AC3E}">
        <p14:creationId xmlns:p14="http://schemas.microsoft.com/office/powerpoint/2010/main" val="13020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454597"/>
            <a:ext cx="10759303" cy="553998"/>
          </a:xfrm>
        </p:spPr>
        <p:txBody>
          <a:bodyPr/>
          <a:lstStyle/>
          <a:p>
            <a:r>
              <a:rPr lang="ja-jp" b="1" dirty="0">
                <a:latin typeface="+mn-lt"/>
                <a:ea typeface="Meiryo" panose="020B0604030504040204" pitchFamily="34" charset="-128"/>
                <a:cs typeface="Meiryo" panose="020B0604030504040204" pitchFamily="34" charset="-128"/>
              </a:rPr>
              <a:t>認証フローとアプリケーションのシナリオ</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435497"/>
            <a:ext cx="4306365" cy="4967906"/>
          </a:xfrm>
        </p:spPr>
        <p:txBody>
          <a:bodyPr>
            <a:normAutofit/>
          </a:bodyPr>
          <a:lstStyle/>
          <a:p>
            <a:pPr marL="0" indent="0">
              <a:buNone/>
            </a:pPr>
            <a:r>
              <a:rPr lang="ja-jp" dirty="0">
                <a:ea typeface="Meiryo" panose="020B0604030504040204" pitchFamily="34" charset="-128"/>
                <a:cs typeface="Meiryo" panose="020B0604030504040204" pitchFamily="34" charset="-128"/>
              </a:rPr>
              <a:t>認証カテゴリ</a:t>
            </a:r>
          </a:p>
          <a:p>
            <a:pPr lvl="1"/>
            <a:r>
              <a:rPr lang="ja-jp" dirty="0">
                <a:ea typeface="Meiryo" panose="020B0604030504040204" pitchFamily="34" charset="-128"/>
                <a:cs typeface="Meiryo" panose="020B0604030504040204" pitchFamily="34" charset="-128"/>
              </a:rPr>
              <a:t>保護されたリソースとクライ</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アント アプリケーション</a:t>
            </a:r>
          </a:p>
          <a:p>
            <a:pPr lvl="1"/>
            <a:r>
              <a:rPr lang="ja-jp" dirty="0">
                <a:ea typeface="Meiryo" panose="020B0604030504040204" pitchFamily="34" charset="-128"/>
                <a:cs typeface="Meiryo" panose="020B0604030504040204" pitchFamily="34" charset="-128"/>
              </a:rPr>
              <a:t>ユーザーありまたはユーザーなし</a:t>
            </a:r>
          </a:p>
          <a:p>
            <a:pPr lvl="1"/>
            <a:r>
              <a:rPr lang="ja-jp" dirty="0">
                <a:ea typeface="Meiryo" panose="020B0604030504040204" pitchFamily="34" charset="-128"/>
                <a:cs typeface="Meiryo" panose="020B0604030504040204" pitchFamily="34" charset="-128"/>
              </a:rPr>
              <a:t>シングルページ、パブリック </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クライアント、および機密性の</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高いクライアント アプリケーション</a:t>
            </a:r>
          </a:p>
          <a:p>
            <a:pPr lvl="1"/>
            <a:r>
              <a:rPr lang="ja-jp" dirty="0">
                <a:ea typeface="Meiryo" panose="020B0604030504040204" pitchFamily="34" charset="-128"/>
                <a:cs typeface="Meiryo" panose="020B0604030504040204" pitchFamily="34" charset="-128"/>
              </a:rPr>
              <a:t>サインイン対象者</a:t>
            </a:r>
          </a:p>
          <a:p>
            <a:pPr lvl="1"/>
            <a:r>
              <a:rPr lang="ja-jp" dirty="0">
                <a:ea typeface="Meiryo" panose="020B0604030504040204" pitchFamily="34" charset="-128"/>
                <a:cs typeface="Meiryo" panose="020B0604030504040204" pitchFamily="34" charset="-128"/>
              </a:rPr>
              <a:t>サポートされている OAuth 2.0 </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フロー</a:t>
            </a:r>
          </a:p>
          <a:p>
            <a:pPr lvl="1"/>
            <a:r>
              <a:rPr lang="ja-jp" dirty="0">
                <a:ea typeface="Meiryo" panose="020B0604030504040204" pitchFamily="34" charset="-128"/>
                <a:cs typeface="Meiryo" panose="020B0604030504040204" pitchFamily="34" charset="-128"/>
              </a:rPr>
              <a:t>サポート対象のプラット</a:t>
            </a:r>
            <a:br>
              <a:rPr lang="th-TH"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フォーム</a:t>
            </a:r>
            <a:endParaRPr lang="en-US" dirty="0">
              <a:ea typeface="Meiryo" panose="020B0604030504040204" pitchFamily="34" charset="-128"/>
              <a:cs typeface="Meiryo" panose="020B0604030504040204" pitchFamily="34" charset="-128"/>
            </a:endParaRPr>
          </a:p>
        </p:txBody>
      </p:sp>
      <p:pic>
        <p:nvPicPr>
          <p:cNvPr id="4" name="Picture 3">
            <a:extLst>
              <a:ext uri="{FF2B5EF4-FFF2-40B4-BE49-F238E27FC236}">
                <a16:creationId xmlns:a16="http://schemas.microsoft.com/office/drawing/2014/main" id="{DCEEDB9A-336F-4768-B288-31F5B3AE7F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2948" y="1334531"/>
            <a:ext cx="6400554" cy="5113879"/>
          </a:xfrm>
          <a:prstGeom prst="rect">
            <a:avLst/>
          </a:prstGeom>
        </p:spPr>
      </p:pic>
    </p:spTree>
    <p:extLst>
      <p:ext uri="{BB962C8B-B14F-4D97-AF65-F5344CB8AC3E}">
        <p14:creationId xmlns:p14="http://schemas.microsoft.com/office/powerpoint/2010/main" val="2295600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ja-jp" dirty="0">
                <a:ea typeface="Meiryo" panose="020B0604030504040204" pitchFamily="34" charset="-128"/>
                <a:cs typeface="Meiryo" panose="020B0604030504040204" pitchFamily="34" charset="-128"/>
              </a:rPr>
              <a:t>Microsoft Authentication Library (MSAL)</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2326791"/>
          </a:xfrm>
        </p:spPr>
        <p:txBody>
          <a:bodyPr vert="horz" wrap="square" lIns="0" tIns="0" rIns="0" bIns="0" rtlCol="0" anchor="t">
            <a:spAutoFit/>
          </a:bodyPr>
          <a:lstStyle/>
          <a:p>
            <a:pPr marL="0" indent="0">
              <a:buNone/>
            </a:pPr>
            <a:r>
              <a:rPr lang="ja-jp" dirty="0">
                <a:ea typeface="Meiryo" panose="020B0604030504040204" pitchFamily="34" charset="-128"/>
                <a:cs typeface="Meiryo" panose="020B0604030504040204" pitchFamily="34" charset="-128"/>
              </a:rPr>
              <a:t>Microsoft 認証ライブラリ (MSAL) を使用すると、開発者は Microsoft ID プラットフォーム エンドポイントからトークンを取得して、セキュリティで保護された Web API にアクセスできます。 </a:t>
            </a:r>
            <a:endParaRPr lang="en-US" dirty="0">
              <a:ea typeface="Meiryo" panose="020B0604030504040204" pitchFamily="34" charset="-128"/>
              <a:cs typeface="Meiryo" panose="020B0604030504040204" pitchFamily="34" charset="-128"/>
            </a:endParaRPr>
          </a:p>
          <a:p>
            <a:pPr lvl="1" indent="-457200"/>
            <a:r>
              <a:rPr lang="ja-jp" sz="2800" dirty="0">
                <a:ea typeface="Meiryo" panose="020B0604030504040204" pitchFamily="34" charset="-128"/>
                <a:cs typeface="Meiryo" panose="020B0604030504040204" pitchFamily="34" charset="-128"/>
              </a:rPr>
              <a:t>アプリケーションのタイプとシナリオ。</a:t>
            </a:r>
          </a:p>
          <a:p>
            <a:pPr lvl="1" indent="-457200"/>
            <a:r>
              <a:rPr lang="ja-jp" sz="2800" dirty="0">
                <a:ea typeface="Meiryo" panose="020B0604030504040204" pitchFamily="34" charset="-128"/>
                <a:cs typeface="Meiryo" panose="020B0604030504040204" pitchFamily="34" charset="-128"/>
              </a:rPr>
              <a:t>言語とフレームワーク。</a:t>
            </a:r>
          </a:p>
        </p:txBody>
      </p:sp>
    </p:spTree>
    <p:extLst>
      <p:ext uri="{BB962C8B-B14F-4D97-AF65-F5344CB8AC3E}">
        <p14:creationId xmlns:p14="http://schemas.microsoft.com/office/powerpoint/2010/main" val="1060058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Microsoft ID のセキュリティ トークン</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11018520" cy="3496342"/>
          </a:xfrm>
        </p:spPr>
        <p:txBody>
          <a:bodyPr/>
          <a:lstStyle/>
          <a:p>
            <a:r>
              <a:rPr lang="ja-jp" dirty="0">
                <a:ea typeface="Meiryo" panose="020B0604030504040204" pitchFamily="34" charset="-128"/>
                <a:cs typeface="Meiryo" panose="020B0604030504040204" pitchFamily="34" charset="-128"/>
              </a:rPr>
              <a:t>ID トークン</a:t>
            </a:r>
          </a:p>
          <a:p>
            <a:pPr marL="0" indent="0">
              <a:buNone/>
            </a:pPr>
            <a:r>
              <a:rPr lang="ja-jp" sz="2000" dirty="0">
                <a:ea typeface="Meiryo" panose="020B0604030504040204" pitchFamily="34" charset="-128"/>
                <a:cs typeface="Meiryo" panose="020B0604030504040204" pitchFamily="34" charset="-128"/>
              </a:rPr>
              <a:t>ID トークンは、クライアントがユーザーの ID を確認できるようにするセキュリティ トークンです。</a:t>
            </a:r>
          </a:p>
          <a:p>
            <a:pPr marL="0" indent="0">
              <a:buNone/>
            </a:pPr>
            <a:endParaRPr lang="en-US" sz="2000"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アクセス トークン</a:t>
            </a:r>
          </a:p>
          <a:p>
            <a:pPr marL="0" indent="0">
              <a:buNone/>
            </a:pPr>
            <a:r>
              <a:rPr lang="ja-jp" sz="2000" dirty="0">
                <a:ea typeface="Meiryo" panose="020B0604030504040204" pitchFamily="34" charset="-128"/>
                <a:cs typeface="Meiryo" panose="020B0604030504040204" pitchFamily="34" charset="-128"/>
              </a:rPr>
              <a:t>アクセス トークンを使用すると、クライアントは Azure AD によって保護された API を安全に呼び出すことができます。アクセス トークンは、「User+App」または「App-Only」と呼ばれることもあります。</a:t>
            </a: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960200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16C08444-E6F2-449B-BB1E-E74E930E7301}"/>
              </a:ext>
            </a:extLst>
          </p:cNvPr>
          <p:cNvSpPr/>
          <p:nvPr/>
        </p:nvSpPr>
        <p:spPr>
          <a:xfrm>
            <a:off x="5026001" y="3150414"/>
            <a:ext cx="9143999" cy="523220"/>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認証の実装</a:t>
            </a:r>
          </a:p>
        </p:txBody>
      </p:sp>
    </p:spTree>
    <p:extLst>
      <p:ext uri="{BB962C8B-B14F-4D97-AF65-F5344CB8AC3E}">
        <p14:creationId xmlns:p14="http://schemas.microsoft.com/office/powerpoint/2010/main" val="1267930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5398-AF12-4A22-A931-8057BDC8513D}"/>
              </a:ext>
            </a:extLst>
          </p:cNvPr>
          <p:cNvSpPr>
            <a:spLocks noGrp="1"/>
          </p:cNvSpPr>
          <p:nvPr>
            <p:ph type="title"/>
          </p:nvPr>
        </p:nvSpPr>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承認を実装する</a:t>
            </a:r>
          </a:p>
        </p:txBody>
      </p:sp>
    </p:spTree>
    <p:extLst>
      <p:ext uri="{BB962C8B-B14F-4D97-AF65-F5344CB8AC3E}">
        <p14:creationId xmlns:p14="http://schemas.microsoft.com/office/powerpoint/2010/main" val="40469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spc="0" dirty="0">
                <a:ea typeface="Meiryo" panose="020B0604030504040204" pitchFamily="34" charset="-128"/>
                <a:cs typeface="Meiryo" panose="020B0604030504040204" pitchFamily="34" charset="-128"/>
              </a:rPr>
              <a:t>承認モデルの概要</a:t>
            </a:r>
          </a:p>
        </p:txBody>
      </p:sp>
      <p:sp>
        <p:nvSpPr>
          <p:cNvPr id="5" name="Text Placeholder 4">
            <a:extLst>
              <a:ext uri="{FF2B5EF4-FFF2-40B4-BE49-F238E27FC236}">
                <a16:creationId xmlns:a16="http://schemas.microsoft.com/office/drawing/2014/main" id="{F4C1AE7E-4568-4C33-B5B3-5C2C0F9C23BB}"/>
              </a:ext>
            </a:extLst>
          </p:cNvPr>
          <p:cNvSpPr>
            <a:spLocks noGrp="1"/>
          </p:cNvSpPr>
          <p:nvPr>
            <p:ph type="body" sz="quarter" idx="10"/>
          </p:nvPr>
        </p:nvSpPr>
        <p:spPr>
          <a:xfrm>
            <a:off x="586740" y="1379208"/>
            <a:ext cx="10757719" cy="4944900"/>
          </a:xfrm>
        </p:spPr>
        <p:txBody>
          <a:bodyPr>
            <a:normAutofit/>
          </a:bodyPr>
          <a:lstStyle/>
          <a:p>
            <a:pPr marL="0" indent="0">
              <a:spcBef>
                <a:spcPts val="600"/>
              </a:spcBef>
              <a:spcAft>
                <a:spcPts val="200"/>
              </a:spcAft>
              <a:buNone/>
            </a:pPr>
            <a:r>
              <a:rPr lang="ja-jp" dirty="0">
                <a:ea typeface="Meiryo" panose="020B0604030504040204" pitchFamily="34" charset="-128"/>
                <a:cs typeface="Meiryo" panose="020B0604030504040204" pitchFamily="34" charset="-128"/>
              </a:rPr>
              <a:t>Microsoft ID プラットフォームと統合されたアプリケーションは、ユーザーと管理者がデータへのアクセス方法を制御できる承認モデルに従います。</a:t>
            </a:r>
          </a:p>
          <a:p>
            <a:pPr>
              <a:spcBef>
                <a:spcPts val="600"/>
              </a:spcBef>
              <a:spcAft>
                <a:spcPts val="200"/>
              </a:spcAft>
              <a:buSzPct val="120000"/>
            </a:pPr>
            <a:r>
              <a:rPr lang="ja-jp" dirty="0">
                <a:ea typeface="Meiryo" panose="020B0604030504040204" pitchFamily="34" charset="-128"/>
                <a:cs typeface="Meiryo" panose="020B0604030504040204" pitchFamily="34" charset="-128"/>
              </a:rPr>
              <a:t>OAuth 2.0 承認コード フロー</a:t>
            </a:r>
          </a:p>
          <a:p>
            <a:pPr>
              <a:spcBef>
                <a:spcPts val="600"/>
              </a:spcBef>
              <a:spcAft>
                <a:spcPts val="200"/>
              </a:spcAft>
              <a:buSzPct val="70000"/>
              <a:buFont typeface="Arial" panose="020B0604020202020204" pitchFamily="34" charset="0"/>
              <a:buChar char="•"/>
            </a:pPr>
            <a:r>
              <a:rPr lang="ja-jp" dirty="0">
                <a:ea typeface="Meiryo" panose="020B0604030504040204" pitchFamily="34" charset="-128"/>
                <a:cs typeface="Meiryo" panose="020B0604030504040204" pitchFamily="34" charset="-128"/>
              </a:rPr>
              <a:t>スコープとアクセス許可</a:t>
            </a:r>
          </a:p>
          <a:p>
            <a:pPr>
              <a:spcBef>
                <a:spcPts val="600"/>
              </a:spcBef>
              <a:spcAft>
                <a:spcPts val="200"/>
              </a:spcAft>
              <a:buSzPct val="70000"/>
              <a:buFont typeface="Arial" panose="020B0604020202020204" pitchFamily="34" charset="0"/>
              <a:buChar char="•"/>
            </a:pPr>
            <a:r>
              <a:rPr lang="ja-jp" dirty="0">
                <a:ea typeface="Meiryo" panose="020B0604030504040204" pitchFamily="34" charset="-128"/>
                <a:cs typeface="Meiryo" panose="020B0604030504040204" pitchFamily="34" charset="-128"/>
              </a:rPr>
              <a:t>委任とアプリケーションのアクセス許可</a:t>
            </a:r>
          </a:p>
          <a:p>
            <a:pPr lvl="1">
              <a:spcBef>
                <a:spcPts val="600"/>
              </a:spcBef>
              <a:spcAft>
                <a:spcPts val="200"/>
              </a:spcAft>
            </a:pPr>
            <a:r>
              <a:rPr lang="ja-jp" dirty="0">
                <a:ea typeface="Meiryo" panose="020B0604030504040204" pitchFamily="34" charset="-128"/>
                <a:cs typeface="Meiryo" panose="020B0604030504040204" pitchFamily="34" charset="-128"/>
              </a:rPr>
              <a:t>効果的なアクセス許可</a:t>
            </a:r>
          </a:p>
          <a:p>
            <a:pPr>
              <a:spcBef>
                <a:spcPts val="600"/>
              </a:spcBef>
              <a:spcAft>
                <a:spcPts val="200"/>
              </a:spcAft>
              <a:buSzPct val="70000"/>
              <a:buFont typeface="Arial" panose="020B0604020202020204" pitchFamily="34" charset="0"/>
              <a:buChar char="•"/>
            </a:pPr>
            <a:r>
              <a:rPr lang="ja-jp" dirty="0">
                <a:ea typeface="Meiryo" panose="020B0604030504040204" pitchFamily="34" charset="-128"/>
                <a:cs typeface="Meiryo" panose="020B0604030504040204" pitchFamily="34" charset="-128"/>
              </a:rPr>
              <a:t>テナント全体の同意の要求</a:t>
            </a:r>
          </a:p>
          <a:p>
            <a:pPr>
              <a:spcBef>
                <a:spcPts val="600"/>
              </a:spcBef>
              <a:spcAft>
                <a:spcPts val="200"/>
              </a:spcAft>
              <a:buSzPct val="70000"/>
              <a:buFont typeface="Arial" panose="020B0604020202020204" pitchFamily="34" charset="0"/>
              <a:buChar char="•"/>
            </a:pPr>
            <a:r>
              <a:rPr lang="ja-jp" dirty="0">
                <a:ea typeface="Meiryo" panose="020B0604030504040204" pitchFamily="34" charset="-128"/>
                <a:cs typeface="Meiryo" panose="020B0604030504040204" pitchFamily="34" charset="-128"/>
              </a:rPr>
              <a:t>管理者が制限するアクセス許可</a:t>
            </a:r>
          </a:p>
        </p:txBody>
      </p:sp>
    </p:spTree>
    <p:extLst>
      <p:ext uri="{BB962C8B-B14F-4D97-AF65-F5344CB8AC3E}">
        <p14:creationId xmlns:p14="http://schemas.microsoft.com/office/powerpoint/2010/main" val="3507138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管理者の同意</a:t>
            </a:r>
          </a:p>
        </p:txBody>
      </p:sp>
      <p:sp>
        <p:nvSpPr>
          <p:cNvPr id="5" name="Text Placeholder 4">
            <a:extLst>
              <a:ext uri="{FF2B5EF4-FFF2-40B4-BE49-F238E27FC236}">
                <a16:creationId xmlns:a16="http://schemas.microsoft.com/office/drawing/2014/main" id="{66388101-543A-4867-BBE2-17E607482AD2}"/>
              </a:ext>
            </a:extLst>
          </p:cNvPr>
          <p:cNvSpPr>
            <a:spLocks noGrp="1"/>
          </p:cNvSpPr>
          <p:nvPr>
            <p:ph type="body" sz="quarter" idx="10"/>
          </p:nvPr>
        </p:nvSpPr>
        <p:spPr>
          <a:xfrm>
            <a:off x="584200" y="1435497"/>
            <a:ext cx="11018520" cy="4382738"/>
          </a:xfrm>
        </p:spPr>
        <p:txBody>
          <a:bodyPr/>
          <a:lstStyle/>
          <a:p>
            <a:r>
              <a:rPr lang="ja-jp" dirty="0">
                <a:ea typeface="Meiryo" panose="020B0604030504040204" pitchFamily="34" charset="-128"/>
                <a:cs typeface="Meiryo" panose="020B0604030504040204" pitchFamily="34" charset="-128"/>
              </a:rPr>
              <a:t>一部のアクセス許可をテナント内で付与するには、管理者の同意が必要です。また、管理者の同意エンドポイントを使用すると、テ</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ナント全体にアクセス許可を付与できます。</a:t>
            </a:r>
          </a:p>
          <a:p>
            <a:r>
              <a:rPr lang="ja-jp" dirty="0">
                <a:ea typeface="Meiryo" panose="020B0604030504040204" pitchFamily="34" charset="-128"/>
                <a:cs typeface="Meiryo" panose="020B0604030504040204" pitchFamily="34" charset="-128"/>
              </a:rPr>
              <a:t>アプリ登録 UI には、アプリに付与されたアクセス許可と管理者の同意が表示されます。これには以下のセクションがあります。</a:t>
            </a:r>
          </a:p>
          <a:p>
            <a:pPr lvl="1"/>
            <a:r>
              <a:rPr lang="ja-jp" dirty="0">
                <a:ea typeface="Meiryo" panose="020B0604030504040204" pitchFamily="34" charset="-128"/>
                <a:cs typeface="Meiryo" panose="020B0604030504040204" pitchFamily="34" charset="-128"/>
              </a:rPr>
              <a:t>構成済みのアクセス許可</a:t>
            </a:r>
          </a:p>
          <a:p>
            <a:pPr lvl="1"/>
            <a:r>
              <a:rPr lang="ja-jp" dirty="0">
                <a:ea typeface="Meiryo" panose="020B0604030504040204" pitchFamily="34" charset="-128"/>
                <a:cs typeface="Meiryo" panose="020B0604030504040204" pitchFamily="34" charset="-128"/>
              </a:rPr>
              <a:t>付与されたその他のアクセス許可</a:t>
            </a:r>
          </a:p>
          <a:p>
            <a:pPr lvl="1"/>
            <a:r>
              <a:rPr lang="ja-jp" dirty="0">
                <a:ea typeface="Meiryo" panose="020B0604030504040204" pitchFamily="34" charset="-128"/>
                <a:cs typeface="Meiryo" panose="020B0604030504040204" pitchFamily="34" charset="-128"/>
              </a:rPr>
              <a:t>[管理者の同意] ボタン</a:t>
            </a:r>
          </a:p>
          <a:p>
            <a:pPr marL="228600" lvl="1"/>
            <a:r>
              <a:rPr lang="ja-jp" sz="2800" dirty="0">
                <a:ea typeface="Meiryo" panose="020B0604030504040204" pitchFamily="34" charset="-128"/>
                <a:cs typeface="Meiryo" panose="020B0604030504040204" pitchFamily="34" charset="-128"/>
              </a:rPr>
              <a:t>ディレクトリ管理者にアクセス許可を要求します。</a:t>
            </a:r>
          </a:p>
          <a:p>
            <a:pPr marL="228600" lvl="1"/>
            <a:r>
              <a:rPr lang="ja-jp" sz="2800" dirty="0">
                <a:ea typeface="Meiryo" panose="020B0604030504040204" pitchFamily="34" charset="-128"/>
                <a:cs typeface="Meiryo" panose="020B0604030504040204" pitchFamily="34" charset="-128"/>
              </a:rPr>
              <a:t>アプリケーション承認の同意について理解します。</a:t>
            </a:r>
          </a:p>
        </p:txBody>
      </p:sp>
    </p:spTree>
    <p:extLst>
      <p:ext uri="{BB962C8B-B14F-4D97-AF65-F5344CB8AC3E}">
        <p14:creationId xmlns:p14="http://schemas.microsoft.com/office/powerpoint/2010/main" val="126279157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834AE6-E3FF-41DB-BDF6-7A43C4389D93}">
  <ds:schemaRefs>
    <ds:schemaRef ds:uri="http://www.w3.org/XML/1998/namespace"/>
    <ds:schemaRef ds:uri="http://purl.org/dc/dcmitype/"/>
    <ds:schemaRef ds:uri="http://schemas.microsoft.com/office/2006/metadata/properties"/>
    <ds:schemaRef ds:uri="a0deddf0-f628-451c-a763-2edd5c6ccf46"/>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75c92904-f576-44db-8133-88c65665be3e"/>
    <ds:schemaRef ds:uri="http://purl.org/dc/terms/"/>
  </ds:schemaRefs>
</ds:datastoreItem>
</file>

<file path=customXml/itemProps2.xml><?xml version="1.0" encoding="utf-8"?>
<ds:datastoreItem xmlns:ds="http://schemas.openxmlformats.org/officeDocument/2006/customXml" ds:itemID="{9BE0CE76-D781-43DC-94A3-418C72389FC1}">
  <ds:schemaRefs>
    <ds:schemaRef ds:uri="http://schemas.microsoft.com/sharepoint/v3/contenttype/forms"/>
  </ds:schemaRefs>
</ds:datastoreItem>
</file>

<file path=customXml/itemProps3.xml><?xml version="1.0" encoding="utf-8"?>
<ds:datastoreItem xmlns:ds="http://schemas.openxmlformats.org/officeDocument/2006/customXml" ds:itemID="{7CB3BC89-3696-4255-AE8A-D90AB54BCA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TotalTime>
  <Words>6410</Words>
  <Application>Microsoft Office PowerPoint</Application>
  <PresentationFormat>Widescreen</PresentationFormat>
  <Paragraphs>156</Paragraphs>
  <Slides>14</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Meiryo</vt:lpstr>
      <vt:lpstr>Arial</vt:lpstr>
      <vt:lpstr>Calibri</vt:lpstr>
      <vt:lpstr>Consolas</vt:lpstr>
      <vt:lpstr>Segoe UI</vt:lpstr>
      <vt:lpstr>Segoe UI Light</vt:lpstr>
      <vt:lpstr>Segoe UI Semibold</vt:lpstr>
      <vt:lpstr>Segoe UI Semilight</vt:lpstr>
      <vt:lpstr>Wingdings</vt:lpstr>
      <vt:lpstr>Theme1 Baseline</vt:lpstr>
      <vt:lpstr>9-51052_Microsoft_Ready_Template_Light</vt:lpstr>
      <vt:lpstr>White Template</vt:lpstr>
      <vt:lpstr>Microsoft ID の実装 (パート 2)</vt:lpstr>
      <vt:lpstr>認証を実装する</vt:lpstr>
      <vt:lpstr>認証フローとアプリケーションのシナリオ</vt:lpstr>
      <vt:lpstr>Microsoft Authentication Library (MSAL)</vt:lpstr>
      <vt:lpstr>Microsoft ID のセキュリティ トークン</vt:lpstr>
      <vt:lpstr>デモ</vt:lpstr>
      <vt:lpstr>承認を実装する</vt:lpstr>
      <vt:lpstr>承認モデルの概要</vt:lpstr>
      <vt:lpstr>管理者の同意</vt:lpstr>
      <vt:lpstr>アプリケーションの同意のエクスペリエンス</vt:lpstr>
      <vt:lpstr>Web API にアクセスするためのアクセス許可を追加する</vt:lpstr>
      <vt:lpstr>Microsoft ID でカスタム API を保護する</vt:lpstr>
      <vt:lpstr>Microsoft Graph API を呼び出す</vt:lpstr>
      <vt:lpstr>デモ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ID の実装 (パート 2)</dc:title>
  <dc:creator>Julie Descamp (CLEARWATER GROUP LLC)</dc:creator>
  <cp:lastModifiedBy>Siriporn (Jeab) Klinhom</cp:lastModifiedBy>
  <cp:revision>12</cp:revision>
  <dcterms:created xsi:type="dcterms:W3CDTF">2020-07-22T18:25:35Z</dcterms:created>
  <dcterms:modified xsi:type="dcterms:W3CDTF">2020-08-14T08:20:13Z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